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683E8-B6E9-4B34-8B7F-C787D6F26A35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15D06-9699-4BD1-99EA-0982388D3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01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15D06-9699-4BD1-99EA-0982388D3D7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4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C1791-9618-4283-FCCD-1E49805C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9971D5-59C3-8F3B-0A9D-04A95F92B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74ACBB-E147-D2BC-F6EC-9E541E35B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1FD54-7E1E-AEF5-0BCF-1CA54338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2D18E3-BD5F-7F1B-F151-9EF29F1D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77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18F03-D92A-EB9F-2271-645D3770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AF132C-A2A2-DBE2-5919-935BE79D9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049B1E-2D65-3E8F-F51A-9517D024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485574-9272-C04F-34B0-84E40FEB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85D206-4267-2EBF-4AEF-0202B0A3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83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69D74C-3141-B3A6-FBCD-AC088A309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8D41C0-F6C4-23FC-8618-003237106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E1F339-4F64-1BDE-61E2-6F79DBF3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091B0-F7E3-3DFF-94AC-46017C22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8D178A-23BC-CDAA-3078-51A7E303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2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2072D-33D6-BB78-697C-9DA7C5C5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99C59-D7A4-2F09-8CBC-10362F49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AAD3D4-DB9E-41BF-12A8-8DA5B121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E3F21-DB93-8193-D016-A1665646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2FBC0A-9B9B-771C-2258-0D20697A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8DEC3-9F32-31AE-6C7E-0F140423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2ABD92-B6F2-9DF2-C77C-1A22C1F6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3D19E-2714-0583-6F93-6376F882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11AC2-6F49-B42C-49C9-CDAFB17F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17EE97-24AD-373B-A652-86EC5B9C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53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F1A89-CBFC-D002-CB68-292D7165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6DB47-20BA-758A-292B-C4E7666FE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2A2A6A-FEBF-1FDA-001B-A3F09DF40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AC3E2C-678D-A9B4-549B-8F937D8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1D123-0E32-5222-69F0-2872FAEE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7BAF30-CBAD-850F-6BDA-CDE969F6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257B-6FD1-1D7A-0FB4-95FC2CB1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4E9EEE-9FB5-AF14-C479-5A56838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27191E-F748-EBE1-F4C7-8C363460F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098DB7-3045-31E0-FF97-ED5D18AB0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415FA4-16C1-1C8D-23BC-9617B8BC8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C04495-2440-703D-67FE-13DA3FA5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4D6C6-348F-892E-DE0C-1C1E0449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DDBCB3-4946-7F25-A1F2-9676476A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7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70D8F-FC7F-D386-3A4C-5A03CE3F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6ACF34-F5B3-E5F6-B48C-C14438FD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BF3684-E449-94B9-E783-C630E8CF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7CB8C2-4C3B-5B5A-A04A-8F003662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18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D036E2-D355-2A1D-33D0-D710A87E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9B7C32-8C5D-F961-31D2-533546DE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8C524F-94A2-B6BA-AAB4-591B16BA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30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8CB59-FFF1-3541-794C-BF30AE8F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F8B707-B203-670B-DC87-64C41061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BCEF85-C253-840C-8B61-7B7CDA98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6AE4AA-393E-DD19-F70D-635AA134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7BE72B-9E1C-9178-B618-95A76688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040639-C6C9-BEB9-A6FF-5A35C353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96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C6EF7-4F53-DC75-DCCB-B086C8BF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A44490-0B05-824D-2B89-8F92D1F90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3EE5D2-D75B-8411-B5B3-042B1577E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BF1527-6E11-30D6-39CE-6B65C512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068DCA-865F-FCB6-020A-B6E793B3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639235-CFC0-DDF3-08E9-2540E4B0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51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806711-835A-300B-DD79-305B872F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44603-C716-6D23-5DF7-8A852939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F5078F-E6AA-CE08-7393-E9D6F5AB9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8D7E4-0412-4295-B25D-3A65D485E4D6}" type="datetimeFigureOut">
              <a:rPr lang="pt-BR" smtClean="0"/>
              <a:t>21/01/2026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022056-1917-7C7C-FBB7-8BD333DAF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2F23F-ED62-3018-E22E-B68177B4C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48B8E-1674-4324-A20F-C7FCFB72CE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43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FB7B71-E5D3-F952-27F2-12065BC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" t="6593" r="1330" b="9887"/>
          <a:stretch/>
        </p:blipFill>
        <p:spPr>
          <a:xfrm>
            <a:off x="3965359" y="363983"/>
            <a:ext cx="4261281" cy="16867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FE57896-2B38-26E7-ECB1-4BCDC4B17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86" t="5595" r="22948" b="7254"/>
          <a:stretch/>
        </p:blipFill>
        <p:spPr>
          <a:xfrm>
            <a:off x="2299318" y="3038386"/>
            <a:ext cx="1118586" cy="127838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6534BB9-B21D-E744-1AB2-B1039DCEE6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1" t="2880" r="12665" b="15653"/>
          <a:stretch/>
        </p:blipFill>
        <p:spPr>
          <a:xfrm>
            <a:off x="4844636" y="3153796"/>
            <a:ext cx="1784412" cy="104756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B38FC44-9F66-7B9E-613A-A359F20ED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48" t="8088" r="4108" b="20496"/>
          <a:stretch/>
        </p:blipFill>
        <p:spPr>
          <a:xfrm>
            <a:off x="7927758" y="3153796"/>
            <a:ext cx="2485748" cy="104756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BDAE8D-ACB8-C082-1029-F7F787D850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99" t="21999" b="17501"/>
          <a:stretch/>
        </p:blipFill>
        <p:spPr>
          <a:xfrm>
            <a:off x="3027290" y="4918228"/>
            <a:ext cx="2652620" cy="6569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EF217D5-4B2F-01F7-718B-7F615F05B9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42" r="21511" b="18446"/>
          <a:stretch/>
        </p:blipFill>
        <p:spPr>
          <a:xfrm>
            <a:off x="6818055" y="4873840"/>
            <a:ext cx="1784412" cy="745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63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1BCE-F94F-0136-F83F-1A83A736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88A7017-EF5E-CA50-6742-F56CAA401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" t="6593" r="1330" b="9887"/>
          <a:stretch/>
        </p:blipFill>
        <p:spPr>
          <a:xfrm>
            <a:off x="3965359" y="363983"/>
            <a:ext cx="4261281" cy="168675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E3261E2-76E0-E09E-9C7C-C5C26CFE6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1" t="2755" r="2608" b="3311"/>
          <a:stretch/>
        </p:blipFill>
        <p:spPr>
          <a:xfrm>
            <a:off x="2068497" y="2494624"/>
            <a:ext cx="3542190" cy="22460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D8973F-C69F-4F82-E567-CE94030C07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2" t="4308" r="4581" b="4308"/>
          <a:stretch/>
        </p:blipFill>
        <p:spPr>
          <a:xfrm>
            <a:off x="6462943" y="2494624"/>
            <a:ext cx="3222595" cy="22460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2DDE633-E3DF-DD62-530D-3B1EAE25F2D0}"/>
              </a:ext>
            </a:extLst>
          </p:cNvPr>
          <p:cNvSpPr txBox="1"/>
          <p:nvPr/>
        </p:nvSpPr>
        <p:spPr>
          <a:xfrm>
            <a:off x="1058106" y="5267054"/>
            <a:ext cx="1007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imigrante italiano Francesco Pagliaro iniciou suas atividades em Uberaba em 1906, inicialmente no setor de Marcenaria, fabricando urnas funerárias e também fez vários carros funerários, que a população os apelidaram de «Bererês». Posteriormente com a concessão foi outorgada pela Prefeitura de Uberaba para a prestação dos serviços funerários. Sempre destacou como um inovador no segmento.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822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ija-flor">
            <a:hlinkClick r:id="" action="ppaction://media"/>
            <a:extLst>
              <a:ext uri="{FF2B5EF4-FFF2-40B4-BE49-F238E27FC236}">
                <a16:creationId xmlns:a16="http://schemas.microsoft.com/office/drawing/2014/main" id="{160E6A01-E6E9-CF53-076F-C9A8E3CB983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9722" y="230823"/>
            <a:ext cx="5452556" cy="48517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1C667F6-0DCF-219A-DA2D-1FD7D5F541BD}"/>
              </a:ext>
            </a:extLst>
          </p:cNvPr>
          <p:cNvSpPr txBox="1"/>
          <p:nvPr/>
        </p:nvSpPr>
        <p:spPr>
          <a:xfrm>
            <a:off x="1058106" y="5595527"/>
            <a:ext cx="1007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Foi criada para aprimorar o setor funerário, que ainda estava carente, com mais assistência aos associados e familiares com novos produtos.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92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A60B2B-DC32-FC7A-B86D-CE1C20238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0" t="5150" r="12482" b="2892"/>
          <a:stretch/>
        </p:blipFill>
        <p:spPr>
          <a:xfrm>
            <a:off x="4338221" y="213065"/>
            <a:ext cx="3515557" cy="19885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C380AD-EB34-2ABD-537C-5518BCEC4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" t="3250" r="1698" b="4012"/>
          <a:stretch/>
        </p:blipFill>
        <p:spPr>
          <a:xfrm>
            <a:off x="152400" y="2388096"/>
            <a:ext cx="11887200" cy="26988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C7DFF2-5D0B-5AE6-DD66-1A1430018756}"/>
              </a:ext>
            </a:extLst>
          </p:cNvPr>
          <p:cNvSpPr txBox="1"/>
          <p:nvPr/>
        </p:nvSpPr>
        <p:spPr>
          <a:xfrm>
            <a:off x="454239" y="5388746"/>
            <a:ext cx="1128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 como missão a solução tecnológica para os problemas ambientais e criar modelo sustentáveis solucionando a contaminação do meio ambiente causada pela poluição dos restos mortais em nossos cemitérios. Temos como parceiros a UFTM (Universidade Federal do Triângulo Mineiro) juntamente com a FAPEMIG, BDMG, PRO-INOVARIUM, Ministério Público Ambiental, ALMACO, NIT (Núcleo de Inovação da UFTM).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15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9C7A63-8856-2BD5-3E71-D13A16094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4" t="9876" r="4905"/>
          <a:stretch/>
        </p:blipFill>
        <p:spPr>
          <a:xfrm>
            <a:off x="3841072" y="372861"/>
            <a:ext cx="4509856" cy="16999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940A88-04E9-0A18-5485-4BE578E06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9" t="2553" r="2392" b="5393"/>
          <a:stretch/>
        </p:blipFill>
        <p:spPr>
          <a:xfrm>
            <a:off x="2402889" y="2485746"/>
            <a:ext cx="7386221" cy="21572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C4B43A-BC0F-E551-60D3-183E15F6892B}"/>
              </a:ext>
            </a:extLst>
          </p:cNvPr>
          <p:cNvSpPr txBox="1"/>
          <p:nvPr/>
        </p:nvSpPr>
        <p:spPr>
          <a:xfrm>
            <a:off x="671742" y="4989251"/>
            <a:ext cx="10848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Plano dedicado aos Pets, Micro Chip (rastreamento), Clube da Hora (Mais de 34 mil convênios) Telemedicina para o Titular e para os pets (gato e cachorros), Cremação sem cerimonial (com cinzas Urnas simples), Cremação com cerimonial (consultar custos). Sepultamento, Tanato, Empalhamento (consultar custos). Pet Terapia para auxiliar na perda do amigo pet (cão ou gato) com a presença de animais treinados especificamente para este momento de perda. Observa-se se a sua cidade tem acesso a esses animais treinados.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B79A9CE-E6D5-F254-5399-4964DF4DB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t="1553" r="4242" b="34466"/>
          <a:stretch/>
        </p:blipFill>
        <p:spPr>
          <a:xfrm>
            <a:off x="1350885" y="184211"/>
            <a:ext cx="9490229" cy="43877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C74775B-A8FC-79B4-4B03-81FDB17C73D4}"/>
              </a:ext>
            </a:extLst>
          </p:cNvPr>
          <p:cNvSpPr txBox="1"/>
          <p:nvPr/>
        </p:nvSpPr>
        <p:spPr>
          <a:xfrm>
            <a:off x="1404150" y="5202315"/>
            <a:ext cx="9383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Faça parte da nossa equipe e ganhe uma excelente renda extra recorrente, sem investir nenhum recurso financeiro, basta usar suas relações e redes sociais. São benefícios de 1ª necessidade, garantindo segurança nos momentos difíceis. Conheça ele aqui e veja.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83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63CB-6A8D-C8C3-EDF5-75DFBEC56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689B41C-2590-FE0E-6476-8B6953B0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t="1553" r="4242" b="3818"/>
          <a:stretch/>
        </p:blipFill>
        <p:spPr>
          <a:xfrm>
            <a:off x="1350885" y="184211"/>
            <a:ext cx="9490229" cy="6489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633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9815DC2-A6C6-8108-6008-B4129A976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2" r="3877"/>
          <a:stretch/>
        </p:blipFill>
        <p:spPr>
          <a:xfrm>
            <a:off x="3854388" y="173349"/>
            <a:ext cx="4483224" cy="13622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32FEB2-0EDC-BF3A-1D4C-34540438E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2" t="2034" r="6624" b="4198"/>
          <a:stretch/>
        </p:blipFill>
        <p:spPr>
          <a:xfrm>
            <a:off x="3933899" y="1837677"/>
            <a:ext cx="4324201" cy="28852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AFA38C-8E2C-50E5-6222-49005E4C857E}"/>
              </a:ext>
            </a:extLst>
          </p:cNvPr>
          <p:cNvSpPr txBox="1"/>
          <p:nvPr/>
        </p:nvSpPr>
        <p:spPr>
          <a:xfrm>
            <a:off x="1151137" y="5370990"/>
            <a:ext cx="988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Este é primeiro Plano de assistência Veicular para atendimento exclusivo de morte acidentar para condutor, passageiros e terceiros. Um benefício suplementar para veículos / ônibus / caminhões / vans / tratores agrícolas / Motos e lanchas, incluindo vários benefícios, confira no </a:t>
            </a:r>
            <a:r>
              <a:rPr lang="pt-BR" dirty="0" err="1"/>
              <a:t>AssistCar</a:t>
            </a:r>
            <a:r>
              <a:rPr lang="pt-BR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39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54E763D-D800-F920-4699-023DF001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7" r="8624"/>
          <a:stretch/>
        </p:blipFill>
        <p:spPr>
          <a:xfrm>
            <a:off x="4258321" y="1056445"/>
            <a:ext cx="3675355" cy="19624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A755AD-55A4-17DD-95EB-E09A0DACAE7C}"/>
              </a:ext>
            </a:extLst>
          </p:cNvPr>
          <p:cNvSpPr txBox="1"/>
          <p:nvPr/>
        </p:nvSpPr>
        <p:spPr>
          <a:xfrm>
            <a:off x="1086788" y="4287914"/>
            <a:ext cx="10018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Programa exclusivo da Pagliaro Prisma Viva Bem voltado para auxiliar as pessoas em tratamento psiquiátricos, terapias, autismo e psicoterapia familiar com médicos renomados com mais de 10 anos de experiências. Plataforma on-line e com custos acessíveis. Visite-nos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45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D6F4070-5B99-4587-BC2F-388653F33483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E22314-E953-42F9-B02F-52C6F3D754AD}:2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36C024F-E36F-4C98-934B-545A476E404F}:2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C4EA05-A832-4813-9A88-554ABF36DF99}:2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D2CCD7-2076-4E41-A297-20BEDF76C382}: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7A7589-120C-4D70-B659-C63FCEFF365E}: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3572082-85A5-41CC-87B1-FF0475DA9203}:2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D31C4F1-FBA8-49F0-A3B8-DB70D714F00A}:2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7F51D5-6738-4A90-83C6-F5471E2C7A48}:265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383</Words>
  <Application>Microsoft Office PowerPoint</Application>
  <PresentationFormat>Widescreen</PresentationFormat>
  <Paragraphs>8</Paragraphs>
  <Slides>9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Pagliaro Prisma</dc:creator>
  <cp:lastModifiedBy>Pagliaro Prisma</cp:lastModifiedBy>
  <cp:revision>2</cp:revision>
  <dcterms:created xsi:type="dcterms:W3CDTF">2026-01-12T15:41:20Z</dcterms:created>
  <dcterms:modified xsi:type="dcterms:W3CDTF">2026-01-21T19:16:08Z</dcterms:modified>
</cp:coreProperties>
</file>